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2" r:id="rId3"/>
    <p:sldId id="264" r:id="rId4"/>
    <p:sldId id="266" r:id="rId5"/>
    <p:sldId id="265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1044" y="14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40C2EA-6A76-4808-BD98-52FCF0BAE7D3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B68E6A-D0CA-416E-8BB6-354D0487A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38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68E6A-D0CA-416E-8BB6-354D0487A9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789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68E6A-D0CA-416E-8BB6-354D0487A9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789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545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25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48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49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68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64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37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27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563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771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98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7538D-E682-4CE9-AA1E-9E02509CBF1E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13EDC-908E-45A3-8A8D-5F0AFA2C5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877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4.png"/><Relationship Id="rId4" Type="http://schemas.microsoft.com/office/2007/relationships/hdphoto" Target="../media/hdphoto3.wdp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4.png"/><Relationship Id="rId4" Type="http://schemas.microsoft.com/office/2007/relationships/hdphoto" Target="../media/hdphoto3.wdp"/><Relationship Id="rId9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739900" y="1371600"/>
            <a:ext cx="5486400" cy="4978400"/>
            <a:chOff x="1739900" y="1371600"/>
            <a:chExt cx="5486400" cy="4978400"/>
          </a:xfrm>
        </p:grpSpPr>
        <p:sp>
          <p:nvSpPr>
            <p:cNvPr id="2" name="Rectangle 1"/>
            <p:cNvSpPr/>
            <p:nvPr/>
          </p:nvSpPr>
          <p:spPr>
            <a:xfrm>
              <a:off x="1739900" y="1371600"/>
              <a:ext cx="5486400" cy="4978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56" name="Group 2055"/>
            <p:cNvGrpSpPr/>
            <p:nvPr/>
          </p:nvGrpSpPr>
          <p:grpSpPr>
            <a:xfrm>
              <a:off x="1871133" y="1467631"/>
              <a:ext cx="5252156" cy="4744127"/>
              <a:chOff x="1905000" y="1478920"/>
              <a:chExt cx="5252156" cy="4744127"/>
            </a:xfrm>
          </p:grpSpPr>
          <p:pic>
            <p:nvPicPr>
              <p:cNvPr id="2051" name="Picture 3" descr="C:\Users\wea\Desktop\2017-02-10 Tympan A to BTNRH\IMG_7257.JP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9250" l="6583" r="75917">
                            <a14:foregroundMark x1="61333" y1="44500" x2="62833" y2="39250"/>
                            <a14:foregroundMark x1="61083" y1="65250" x2="61167" y2="60875"/>
                            <a14:foregroundMark x1="59167" y1="77750" x2="58833" y2="75125"/>
                            <a14:foregroundMark x1="48167" y1="88125" x2="30250" y2="96000"/>
                            <a14:foregroundMark x1="13000" y1="95250" x2="24500" y2="66625"/>
                            <a14:foregroundMark x1="38417" y1="99250" x2="14417" y2="98125"/>
                            <a14:foregroundMark x1="6583" y1="99250" x2="10500" y2="885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962" r="17953" b="9952"/>
              <a:stretch/>
            </p:blipFill>
            <p:spPr bwMode="auto">
              <a:xfrm>
                <a:off x="2362200" y="1478920"/>
                <a:ext cx="4566356" cy="46396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2362200" y="1715869"/>
                <a:ext cx="1219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/>
                  <a:t>Line-In / Mic Jack</a:t>
                </a:r>
                <a:endParaRPr lang="en-US" b="1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5715000" y="1715869"/>
                <a:ext cx="144215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/>
                  <a:t>Headphone Jack</a:t>
                </a:r>
                <a:endParaRPr lang="en-US" b="1" dirty="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575756" y="1498793"/>
                <a:ext cx="213924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/>
                  <a:t>USB to</a:t>
                </a:r>
              </a:p>
              <a:p>
                <a:pPr algn="ctr"/>
                <a:r>
                  <a:rPr lang="en-US" b="1" dirty="0" smtClean="0"/>
                  <a:t>Program/Recharge</a:t>
                </a: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1981200" y="2590800"/>
                <a:ext cx="144215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/>
                  <a:t>On-Board Mic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1905000" y="3385318"/>
                <a:ext cx="144215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/>
                  <a:t>Power</a:t>
                </a:r>
              </a:p>
              <a:p>
                <a:pPr algn="ctr"/>
                <a:r>
                  <a:rPr lang="en-US" b="1" dirty="0" smtClean="0"/>
                  <a:t>Switch</a:t>
                </a: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1981200" y="5410200"/>
                <a:ext cx="1216378" cy="646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/>
                  <a:t>User Pot</a:t>
                </a:r>
              </a:p>
              <a:p>
                <a:pPr algn="ctr"/>
                <a:r>
                  <a:rPr lang="en-US" b="1" dirty="0" smtClean="0"/>
                  <a:t>(Volume)</a:t>
                </a: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5492044" y="4648200"/>
                <a:ext cx="1442156" cy="646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/>
                  <a:t>Bluetooth</a:t>
                </a:r>
              </a:p>
              <a:p>
                <a:pPr algn="ctr"/>
                <a:r>
                  <a:rPr lang="en-US" b="1" dirty="0" smtClean="0"/>
                  <a:t>Classic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5486400" y="2685365"/>
                <a:ext cx="144215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/>
                  <a:t>On-Board Mic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5053189" y="5576716"/>
                <a:ext cx="1442156" cy="646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/>
                  <a:t>User</a:t>
                </a:r>
              </a:p>
              <a:p>
                <a:pPr algn="ctr"/>
                <a:r>
                  <a:rPr lang="en-US" b="1" dirty="0" smtClean="0"/>
                  <a:t>LEDs</a:t>
                </a:r>
              </a:p>
            </p:txBody>
          </p:sp>
          <p:cxnSp>
            <p:nvCxnSpPr>
              <p:cNvPr id="7" name="Straight Arrow Connector 6"/>
              <p:cNvCxnSpPr>
                <a:stCxn id="9" idx="2"/>
              </p:cNvCxnSpPr>
              <p:nvPr/>
            </p:nvCxnSpPr>
            <p:spPr>
              <a:xfrm flipH="1">
                <a:off x="4608689" y="2145124"/>
                <a:ext cx="36689" cy="674276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>
              <a:xfrm>
                <a:off x="3575756" y="2240280"/>
                <a:ext cx="392854" cy="391745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>
                <a:off x="3208020" y="3008530"/>
                <a:ext cx="760590" cy="376788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>
                <a:off x="3093720" y="3708484"/>
                <a:ext cx="867975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 flipV="1">
                <a:off x="3148013" y="5410200"/>
                <a:ext cx="755827" cy="204788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 flipH="1" flipV="1">
                <a:off x="4831644" y="5733367"/>
                <a:ext cx="496712" cy="83256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 flipH="1">
                <a:off x="4831644" y="5054621"/>
                <a:ext cx="883356" cy="23991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/>
              <p:nvPr/>
            </p:nvCxnSpPr>
            <p:spPr>
              <a:xfrm flipH="1">
                <a:off x="5080000" y="3091786"/>
                <a:ext cx="635000" cy="325308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/>
              <p:cNvCxnSpPr/>
              <p:nvPr/>
            </p:nvCxnSpPr>
            <p:spPr>
              <a:xfrm flipH="1">
                <a:off x="5174544" y="2240280"/>
                <a:ext cx="635000" cy="35052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87261" y="558800"/>
            <a:ext cx="7048500" cy="858838"/>
          </a:xfrm>
        </p:spPr>
        <p:txBody>
          <a:bodyPr>
            <a:normAutofit/>
          </a:bodyPr>
          <a:lstStyle/>
          <a:p>
            <a:r>
              <a:rPr lang="en-US" dirty="0" err="1" smtClean="0"/>
              <a:t>Tympan</a:t>
            </a:r>
            <a:r>
              <a:rPr lang="en-US" dirty="0" smtClean="0"/>
              <a:t> Rev A/C Hardware</a:t>
            </a:r>
            <a:endParaRPr lang="en-US" dirty="0"/>
          </a:p>
        </p:txBody>
      </p:sp>
      <p:grpSp>
        <p:nvGrpSpPr>
          <p:cNvPr id="2057" name="Group 2056"/>
          <p:cNvGrpSpPr/>
          <p:nvPr/>
        </p:nvGrpSpPr>
        <p:grpSpPr>
          <a:xfrm>
            <a:off x="6907686" y="3580006"/>
            <a:ext cx="1451958" cy="2409619"/>
            <a:chOff x="7237887" y="3475583"/>
            <a:chExt cx="1451958" cy="2409619"/>
          </a:xfrm>
        </p:grpSpPr>
        <p:pic>
          <p:nvPicPr>
            <p:cNvPr id="2050" name="Picture 2" descr="C:\Users\wea\Desktop\2017-02-10 Tympan A to BTNRH\IMG_7256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1285" b="81534" l="28756" r="71747">
                          <a14:backgroundMark x1="32333" y1="39326" x2="41417" y2="35206"/>
                          <a14:backgroundMark x1="42833" y1="26841" x2="42500" y2="36829"/>
                          <a14:backgroundMark x1="52250" y1="19850" x2="54167" y2="18976"/>
                          <a14:backgroundMark x1="60250" y1="26841" x2="60250" y2="23970"/>
                          <a14:backgroundMark x1="60250" y1="40574" x2="60500" y2="43446"/>
                          <a14:backgroundMark x1="59417" y1="52185" x2="58583" y2="59176"/>
                          <a14:backgroundMark x1="56667" y1="64919" x2="56917" y2="58302"/>
                          <a14:backgroundMark x1="37833" y1="57928" x2="39250" y2="36829"/>
                          <a14:backgroundMark x1="50500" y1="23720" x2="52917" y2="23720"/>
                          <a14:backgroundMark x1="42417" y1="39326" x2="42500" y2="4107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71" t="11620" r="32269" b="18802"/>
            <a:stretch/>
          </p:blipFill>
          <p:spPr bwMode="auto">
            <a:xfrm rot="21361219">
              <a:off x="7237887" y="3956516"/>
              <a:ext cx="1451958" cy="1928686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/>
          </p:nvSpPr>
          <p:spPr>
            <a:xfrm>
              <a:off x="7242787" y="3475583"/>
              <a:ext cx="14421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Li-Po Battery on Back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41241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Tympan</a:t>
            </a:r>
            <a:r>
              <a:rPr lang="en-US" dirty="0" smtClean="0"/>
              <a:t> Rev E,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Primary Goal: Smaller</a:t>
            </a:r>
          </a:p>
          <a:p>
            <a:pPr lvl="1"/>
            <a:r>
              <a:rPr lang="en-US" dirty="0" smtClean="0"/>
              <a:t>Secondary Goals: Lower cost, more attractive, BLE, better microphones</a:t>
            </a:r>
          </a:p>
          <a:p>
            <a:r>
              <a:rPr lang="en-US" dirty="0" smtClean="0"/>
              <a:t>Approach:</a:t>
            </a:r>
          </a:p>
          <a:p>
            <a:pPr lvl="1"/>
            <a:r>
              <a:rPr lang="en-US" dirty="0" smtClean="0"/>
              <a:t>Integrate Teensy into </a:t>
            </a:r>
            <a:r>
              <a:rPr lang="en-US" dirty="0" err="1" smtClean="0"/>
              <a:t>Tympan</a:t>
            </a:r>
            <a:r>
              <a:rPr lang="en-US" dirty="0" smtClean="0"/>
              <a:t> Board, Swap BT Module, Shrink PCB Size, Possibly Change Mics</a:t>
            </a:r>
          </a:p>
          <a:p>
            <a:pPr lvl="1"/>
            <a:r>
              <a:rPr lang="en-US" dirty="0" smtClean="0"/>
              <a:t>Unknowns: Which BLE Module, Which Mics</a:t>
            </a:r>
          </a:p>
        </p:txBody>
      </p:sp>
    </p:spTree>
    <p:extLst>
      <p:ext uri="{BB962C8B-B14F-4D97-AF65-F5344CB8AC3E}">
        <p14:creationId xmlns:p14="http://schemas.microsoft.com/office/powerpoint/2010/main" val="2348293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6219149" y="2949886"/>
            <a:ext cx="1417251" cy="23812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705990" y="2950681"/>
            <a:ext cx="1417251" cy="23812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87261" y="558800"/>
            <a:ext cx="7048500" cy="858838"/>
          </a:xfrm>
        </p:spPr>
        <p:txBody>
          <a:bodyPr>
            <a:normAutofit/>
          </a:bodyPr>
          <a:lstStyle/>
          <a:p>
            <a:r>
              <a:rPr lang="en-US" dirty="0" err="1" smtClean="0"/>
              <a:t>Tympan</a:t>
            </a:r>
            <a:r>
              <a:rPr lang="en-US" dirty="0" smtClean="0"/>
              <a:t> Rev E Ideas</a:t>
            </a:r>
            <a:endParaRPr lang="en-US" dirty="0"/>
          </a:p>
        </p:txBody>
      </p:sp>
      <p:pic>
        <p:nvPicPr>
          <p:cNvPr id="1027" name="Picture 3" descr="C:\Users\wea\Desktop\2017-02-10 Tympan A to BTNRH\IMG_7255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818" b="85156" l="39258" r="56934">
                        <a14:foregroundMark x1="53516" y1="32552" x2="54785" y2="32682"/>
                        <a14:foregroundMark x1="55566" y1="60807" x2="55957" y2="51823"/>
                        <a14:backgroundMark x1="42969" y1="42578" x2="42578" y2="43620"/>
                        <a14:backgroundMark x1="55078" y1="43359" x2="55078" y2="44401"/>
                        <a14:backgroundMark x1="50781" y1="36068" x2="50293" y2="36198"/>
                        <a14:backgroundMark x1="53711" y1="82682" x2="53711" y2="81771"/>
                        <a14:backgroundMark x1="41504" y1="82422" x2="41504" y2="813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975" t="29333" r="42386" b="14849"/>
          <a:stretch/>
        </p:blipFill>
        <p:spPr bwMode="auto">
          <a:xfrm rot="21439059">
            <a:off x="3116404" y="2261615"/>
            <a:ext cx="1583763" cy="3759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wea\Desktop\2017-01-13 Tympan A Daughter Card\IMG_7217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016" b="82129" l="30643" r="68947">
                        <a14:foregroundMark x1="59918" y1="55371" x2="65663" y2="55566"/>
                        <a14:foregroundMark x1="34337" y1="78906" x2="65253" y2="78711"/>
                        <a14:foregroundMark x1="34610" y1="75781" x2="64843" y2="75586"/>
                        <a14:foregroundMark x1="34063" y1="41992" x2="34063" y2="44238"/>
                        <a14:foregroundMark x1="34063" y1="40234" x2="34063" y2="42090"/>
                        <a14:foregroundMark x1="61970" y1="33496" x2="64159" y2="33496"/>
                        <a14:foregroundMark x1="36936" y1="19727" x2="36662" y2="27539"/>
                        <a14:foregroundMark x1="37620" y1="18359" x2="40219" y2="18359"/>
                        <a14:foregroundMark x1="59371" y1="18359" x2="62791" y2="18457"/>
                        <a14:foregroundMark x1="59508" y1="18945" x2="59371" y2="26953"/>
                        <a14:foregroundMark x1="58550" y1="20313" x2="59371" y2="19336"/>
                        <a14:foregroundMark x1="46238" y1="21094" x2="54583" y2="20996"/>
                        <a14:backgroundMark x1="46785" y1="23340" x2="52394" y2="23145"/>
                        <a14:backgroundMark x1="47469" y1="22656" x2="51710" y2="22754"/>
                        <a14:backgroundMark x1="62654" y1="32129" x2="63475" y2="32910"/>
                        <a14:backgroundMark x1="36662" y1="32324" x2="36662" y2="32813"/>
                        <a14:backgroundMark x1="36252" y1="76465" x2="36662" y2="76953"/>
                        <a14:backgroundMark x1="63201" y1="76465" x2="63201" y2="77344"/>
                        <a14:backgroundMark x1="60602" y1="56543" x2="64569" y2="56543"/>
                        <a14:backgroundMark x1="63748" y1="77637" x2="63748" y2="76758"/>
                        <a14:backgroundMark x1="36389" y1="77539" x2="37209" y2="76660"/>
                        <a14:backgroundMark x1="62380" y1="32910" x2="63064" y2="330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535" t="16447" r="32065" b="20231"/>
          <a:stretch/>
        </p:blipFill>
        <p:spPr bwMode="auto">
          <a:xfrm>
            <a:off x="36863" y="2273868"/>
            <a:ext cx="1510422" cy="378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5669280" y="1362074"/>
            <a:ext cx="27414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Li-Ion Battery: (add extra room for wires)</a:t>
            </a:r>
          </a:p>
          <a:p>
            <a:r>
              <a:rPr lang="en-US" sz="1200" dirty="0" err="1" smtClean="0"/>
              <a:t>Adafruit</a:t>
            </a:r>
            <a:r>
              <a:rPr lang="en-US" sz="1200" dirty="0" smtClean="0"/>
              <a:t>: 500 mA-</a:t>
            </a:r>
            <a:r>
              <a:rPr lang="en-US" sz="1200" dirty="0" err="1" smtClean="0"/>
              <a:t>hr</a:t>
            </a:r>
            <a:r>
              <a:rPr lang="en-US" sz="1200" dirty="0" smtClean="0"/>
              <a:t>: 29 x 36 x 4.76 mm</a:t>
            </a:r>
          </a:p>
          <a:p>
            <a:r>
              <a:rPr lang="en-US" sz="1200" dirty="0" err="1" smtClean="0"/>
              <a:t>Sparkfun</a:t>
            </a:r>
            <a:r>
              <a:rPr lang="en-US" sz="1200" dirty="0" smtClean="0"/>
              <a:t>: 400 mA-</a:t>
            </a:r>
            <a:r>
              <a:rPr lang="en-US" sz="1200" dirty="0" err="1" smtClean="0"/>
              <a:t>hr</a:t>
            </a:r>
            <a:r>
              <a:rPr lang="en-US" sz="1200" dirty="0" smtClean="0"/>
              <a:t>: 26.5 x 36.9 x 5 mm</a:t>
            </a:r>
            <a:endParaRPr lang="en-US" sz="1200" dirty="0"/>
          </a:p>
        </p:txBody>
      </p:sp>
      <p:sp>
        <p:nvSpPr>
          <p:cNvPr id="35" name="TextBox 34"/>
          <p:cNvSpPr txBox="1"/>
          <p:nvPr/>
        </p:nvSpPr>
        <p:spPr>
          <a:xfrm>
            <a:off x="5669280" y="2014097"/>
            <a:ext cx="27414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Li-Ion Battery: (add extra room for wires)</a:t>
            </a:r>
          </a:p>
          <a:p>
            <a:r>
              <a:rPr lang="en-US" sz="1200" dirty="0" err="1" smtClean="0"/>
              <a:t>Adafruit</a:t>
            </a:r>
            <a:r>
              <a:rPr lang="en-US" sz="1200" dirty="0" smtClean="0"/>
              <a:t>: 500 mA-</a:t>
            </a:r>
            <a:r>
              <a:rPr lang="en-US" sz="1200" dirty="0" err="1" smtClean="0"/>
              <a:t>hr</a:t>
            </a:r>
            <a:r>
              <a:rPr lang="en-US" sz="1200" dirty="0" smtClean="0"/>
              <a:t>: 1.15 x 1.4 x 0.19”</a:t>
            </a:r>
          </a:p>
          <a:p>
            <a:r>
              <a:rPr lang="en-US" sz="1200" dirty="0" err="1" smtClean="0"/>
              <a:t>Sparkfun</a:t>
            </a:r>
            <a:r>
              <a:rPr lang="en-US" sz="1200" dirty="0" smtClean="0"/>
              <a:t>: 400 mA-</a:t>
            </a:r>
            <a:r>
              <a:rPr lang="en-US" sz="1200" dirty="0" err="1" smtClean="0"/>
              <a:t>hr</a:t>
            </a:r>
            <a:r>
              <a:rPr lang="en-US" sz="1200" dirty="0" smtClean="0"/>
              <a:t>: 1.06 x 1.48 x 0.2”</a:t>
            </a:r>
            <a:endParaRPr lang="en-US" sz="1200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764" y="2244572"/>
            <a:ext cx="1993900" cy="388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2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70" t="15650" r="36470" b="77289"/>
          <a:stretch/>
        </p:blipFill>
        <p:spPr bwMode="auto">
          <a:xfrm rot="5400000">
            <a:off x="5719360" y="4242377"/>
            <a:ext cx="539542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49" t="21569" r="36470" b="68472"/>
          <a:stretch/>
        </p:blipFill>
        <p:spPr bwMode="auto">
          <a:xfrm>
            <a:off x="6251052" y="3630431"/>
            <a:ext cx="38243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6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43" t="32199" r="35669" b="37271"/>
          <a:stretch/>
        </p:blipFill>
        <p:spPr bwMode="auto">
          <a:xfrm>
            <a:off x="6688766" y="3501249"/>
            <a:ext cx="546100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23" t="90208" r="30082" b="3919"/>
          <a:stretch/>
        </p:blipFill>
        <p:spPr bwMode="auto">
          <a:xfrm rot="5400000">
            <a:off x="5639966" y="5088063"/>
            <a:ext cx="289022" cy="228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Picture 4" descr="C:\Users\wea\Desktop\2017-01-13 Tympan A Daughter Card\IMG_7217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016" b="82129" l="30643" r="68947">
                        <a14:foregroundMark x1="59918" y1="55371" x2="65663" y2="55566"/>
                        <a14:foregroundMark x1="34337" y1="78906" x2="65253" y2="78711"/>
                        <a14:foregroundMark x1="34610" y1="75781" x2="64843" y2="75586"/>
                        <a14:foregroundMark x1="34063" y1="41992" x2="34063" y2="44238"/>
                        <a14:foregroundMark x1="34063" y1="40234" x2="34063" y2="42090"/>
                        <a14:foregroundMark x1="61970" y1="33496" x2="64159" y2="33496"/>
                        <a14:foregroundMark x1="36936" y1="19727" x2="36662" y2="27539"/>
                        <a14:foregroundMark x1="37620" y1="18359" x2="40219" y2="18359"/>
                        <a14:foregroundMark x1="59371" y1="18359" x2="62791" y2="18457"/>
                        <a14:foregroundMark x1="59508" y1="18945" x2="59371" y2="26953"/>
                        <a14:foregroundMark x1="58550" y1="20313" x2="59371" y2="19336"/>
                        <a14:foregroundMark x1="46238" y1="21094" x2="54583" y2="20996"/>
                        <a14:backgroundMark x1="46785" y1="23340" x2="52394" y2="23145"/>
                        <a14:backgroundMark x1="47469" y1="22656" x2="51710" y2="22754"/>
                        <a14:backgroundMark x1="62654" y1="32129" x2="63475" y2="32910"/>
                        <a14:backgroundMark x1="36662" y1="32324" x2="36662" y2="32813"/>
                        <a14:backgroundMark x1="36252" y1="76465" x2="36662" y2="76953"/>
                        <a14:backgroundMark x1="63201" y1="76465" x2="63201" y2="77344"/>
                        <a14:backgroundMark x1="60602" y1="56543" x2="64569" y2="56543"/>
                        <a14:backgroundMark x1="63748" y1="77637" x2="63748" y2="76758"/>
                        <a14:backgroundMark x1="36389" y1="77539" x2="37209" y2="76660"/>
                        <a14:backgroundMark x1="62380" y1="32910" x2="63064" y2="330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524" t="30657" r="44928" b="56306"/>
          <a:stretch/>
        </p:blipFill>
        <p:spPr bwMode="auto">
          <a:xfrm>
            <a:off x="5227219" y="3171828"/>
            <a:ext cx="450056" cy="779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0" t="90208" r="71852" b="5347"/>
          <a:stretch/>
        </p:blipFill>
        <p:spPr bwMode="auto">
          <a:xfrm>
            <a:off x="5453873" y="2973541"/>
            <a:ext cx="233249" cy="172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0" t="90208" r="71852" b="5347"/>
          <a:stretch/>
        </p:blipFill>
        <p:spPr bwMode="auto">
          <a:xfrm>
            <a:off x="6572142" y="2972746"/>
            <a:ext cx="233249" cy="172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7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3" t="34070" r="73875" b="54579"/>
          <a:stretch/>
        </p:blipFill>
        <p:spPr bwMode="auto">
          <a:xfrm>
            <a:off x="4624215" y="3794934"/>
            <a:ext cx="289560" cy="441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0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5" t="79041" r="64268" b="11893"/>
          <a:stretch/>
        </p:blipFill>
        <p:spPr bwMode="auto">
          <a:xfrm>
            <a:off x="4678157" y="4978549"/>
            <a:ext cx="411480" cy="352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95" t="90208" r="14825" b="3919"/>
          <a:stretch/>
        </p:blipFill>
        <p:spPr bwMode="auto">
          <a:xfrm>
            <a:off x="5882983" y="5127410"/>
            <a:ext cx="248846" cy="228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2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95" t="90208" r="14825" b="3919"/>
          <a:stretch/>
        </p:blipFill>
        <p:spPr bwMode="auto">
          <a:xfrm>
            <a:off x="4705990" y="4757281"/>
            <a:ext cx="248846" cy="228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3" name="Picture 2" descr="RedBearLab BLE Nano v2 - nRF52832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67" t="7511" r="23800" b="8045"/>
          <a:stretch/>
        </p:blipFill>
        <p:spPr bwMode="auto">
          <a:xfrm rot="10800000">
            <a:off x="5243094" y="4587844"/>
            <a:ext cx="463162" cy="75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61" t="65458" r="37261" b="22616"/>
          <a:stretch/>
        </p:blipFill>
        <p:spPr bwMode="auto">
          <a:xfrm rot="5400000">
            <a:off x="4683914" y="4258484"/>
            <a:ext cx="508000" cy="463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6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0" t="28017" r="66301" b="64852"/>
          <a:stretch/>
        </p:blipFill>
        <p:spPr bwMode="auto">
          <a:xfrm>
            <a:off x="4728586" y="3523133"/>
            <a:ext cx="335964" cy="277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7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0" t="28017" r="66301" b="64852"/>
          <a:stretch/>
        </p:blipFill>
        <p:spPr bwMode="auto">
          <a:xfrm>
            <a:off x="5779990" y="3523133"/>
            <a:ext cx="335964" cy="277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Rectangle 18"/>
          <p:cNvSpPr/>
          <p:nvPr/>
        </p:nvSpPr>
        <p:spPr>
          <a:xfrm>
            <a:off x="7712139" y="3501249"/>
            <a:ext cx="1152561" cy="14190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battery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 flipH="1">
            <a:off x="6132928" y="2683812"/>
            <a:ext cx="1579211" cy="838526"/>
            <a:chOff x="7087206" y="3530275"/>
            <a:chExt cx="1579211" cy="838526"/>
          </a:xfrm>
        </p:grpSpPr>
        <p:pic>
          <p:nvPicPr>
            <p:cNvPr id="52" name="Picture 4" descr="C:\Users\wea\Desktop\2017-01-13 Tympan A Daughter Card\IMG_7217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6016" b="82129" l="30643" r="68947">
                          <a14:foregroundMark x1="59918" y1="55371" x2="65663" y2="55566"/>
                          <a14:foregroundMark x1="34337" y1="78906" x2="65253" y2="78711"/>
                          <a14:foregroundMark x1="34610" y1="75781" x2="64843" y2="75586"/>
                          <a14:foregroundMark x1="34063" y1="41992" x2="34063" y2="44238"/>
                          <a14:foregroundMark x1="34063" y1="40234" x2="34063" y2="42090"/>
                          <a14:foregroundMark x1="61970" y1="33496" x2="64159" y2="33496"/>
                          <a14:foregroundMark x1="36936" y1="19727" x2="36662" y2="27539"/>
                          <a14:foregroundMark x1="37620" y1="18359" x2="40219" y2="18359"/>
                          <a14:foregroundMark x1="59371" y1="18359" x2="62791" y2="18457"/>
                          <a14:foregroundMark x1="59508" y1="18945" x2="59371" y2="26953"/>
                          <a14:foregroundMark x1="58550" y1="20313" x2="59371" y2="19336"/>
                          <a14:foregroundMark x1="46238" y1="21094" x2="54583" y2="20996"/>
                          <a14:backgroundMark x1="46785" y1="23340" x2="52394" y2="23145"/>
                          <a14:backgroundMark x1="47469" y1="22656" x2="51710" y2="22754"/>
                          <a14:backgroundMark x1="62654" y1="32129" x2="63475" y2="32910"/>
                          <a14:backgroundMark x1="36662" y1="32324" x2="36662" y2="32813"/>
                          <a14:backgroundMark x1="36252" y1="76465" x2="36662" y2="76953"/>
                          <a14:backgroundMark x1="63201" y1="76465" x2="63201" y2="77344"/>
                          <a14:backgroundMark x1="60602" y1="56543" x2="64569" y2="56543"/>
                          <a14:backgroundMark x1="63748" y1="77637" x2="63748" y2="76758"/>
                          <a14:backgroundMark x1="36389" y1="77539" x2="37209" y2="76660"/>
                          <a14:backgroundMark x1="62380" y1="32910" x2="63064" y2="3300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35" t="16447" r="55846" b="69526"/>
            <a:stretch/>
          </p:blipFill>
          <p:spPr bwMode="auto">
            <a:xfrm>
              <a:off x="7087206" y="3530275"/>
              <a:ext cx="495758" cy="8385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Picture 4" descr="C:\Users\wea\Desktop\2017-01-13 Tympan A Daughter Card\IMG_7217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6016" b="82129" l="30643" r="68947">
                          <a14:foregroundMark x1="59918" y1="55371" x2="65663" y2="55566"/>
                          <a14:foregroundMark x1="34337" y1="78906" x2="65253" y2="78711"/>
                          <a14:foregroundMark x1="34610" y1="75781" x2="64843" y2="75586"/>
                          <a14:foregroundMark x1="34063" y1="41992" x2="34063" y2="44238"/>
                          <a14:foregroundMark x1="34063" y1="40234" x2="34063" y2="42090"/>
                          <a14:foregroundMark x1="61970" y1="33496" x2="64159" y2="33496"/>
                          <a14:foregroundMark x1="36936" y1="19727" x2="36662" y2="27539"/>
                          <a14:foregroundMark x1="37620" y1="18359" x2="40219" y2="18359"/>
                          <a14:foregroundMark x1="59371" y1="18359" x2="62791" y2="18457"/>
                          <a14:foregroundMark x1="59508" y1="18945" x2="59371" y2="26953"/>
                          <a14:foregroundMark x1="58550" y1="20313" x2="59371" y2="19336"/>
                          <a14:foregroundMark x1="46238" y1="21094" x2="54583" y2="20996"/>
                          <a14:backgroundMark x1="46785" y1="23340" x2="52394" y2="23145"/>
                          <a14:backgroundMark x1="47469" y1="22656" x2="51710" y2="22754"/>
                          <a14:backgroundMark x1="62654" y1="32129" x2="63475" y2="32910"/>
                          <a14:backgroundMark x1="36662" y1="32324" x2="36662" y2="32813"/>
                          <a14:backgroundMark x1="36252" y1="76465" x2="36662" y2="76953"/>
                          <a14:backgroundMark x1="63201" y1="76465" x2="63201" y2="77344"/>
                          <a14:backgroundMark x1="60602" y1="56543" x2="64569" y2="56543"/>
                          <a14:backgroundMark x1="63748" y1="77637" x2="63748" y2="76758"/>
                          <a14:backgroundMark x1="36389" y1="77539" x2="37209" y2="76660"/>
                          <a14:backgroundMark x1="62380" y1="32910" x2="63064" y2="3300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204" t="16447" r="32065" b="70185"/>
            <a:stretch/>
          </p:blipFill>
          <p:spPr bwMode="auto">
            <a:xfrm>
              <a:off x="8165863" y="3569672"/>
              <a:ext cx="500554" cy="799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51" r="57636" b="-2"/>
          <a:stretch/>
        </p:blipFill>
        <p:spPr bwMode="auto">
          <a:xfrm rot="5400000">
            <a:off x="5949646" y="4665110"/>
            <a:ext cx="196379" cy="165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3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23" t="91669" r="30082" b="3919"/>
          <a:stretch/>
        </p:blipFill>
        <p:spPr bwMode="auto">
          <a:xfrm rot="5400000">
            <a:off x="5009606" y="5116484"/>
            <a:ext cx="289022" cy="1716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4" name="Picture 2"/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29" t="15451" r="207" b="-2"/>
          <a:stretch/>
        </p:blipFill>
        <p:spPr bwMode="auto">
          <a:xfrm rot="5400000">
            <a:off x="5807653" y="4665111"/>
            <a:ext cx="196379" cy="165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6017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ounded Rectangle 47"/>
          <p:cNvSpPr/>
          <p:nvPr/>
        </p:nvSpPr>
        <p:spPr>
          <a:xfrm>
            <a:off x="4621144" y="2844800"/>
            <a:ext cx="1656764" cy="2626662"/>
          </a:xfrm>
          <a:prstGeom prst="roundRect">
            <a:avLst>
              <a:gd name="adj" fmla="val 11148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40"/>
          <p:cNvSpPr/>
          <p:nvPr/>
        </p:nvSpPr>
        <p:spPr>
          <a:xfrm>
            <a:off x="6231369" y="2957428"/>
            <a:ext cx="1409964" cy="2381250"/>
          </a:xfrm>
          <a:prstGeom prst="roundRect">
            <a:avLst>
              <a:gd name="adj" fmla="val 13064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4744544" y="2957428"/>
            <a:ext cx="1409964" cy="2381250"/>
          </a:xfrm>
          <a:prstGeom prst="roundRect">
            <a:avLst>
              <a:gd name="adj" fmla="val 10812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87261" y="558800"/>
            <a:ext cx="7048500" cy="858838"/>
          </a:xfrm>
        </p:spPr>
        <p:txBody>
          <a:bodyPr>
            <a:normAutofit/>
          </a:bodyPr>
          <a:lstStyle/>
          <a:p>
            <a:r>
              <a:rPr lang="en-US" dirty="0" err="1" smtClean="0"/>
              <a:t>Tympan</a:t>
            </a:r>
            <a:r>
              <a:rPr lang="en-US" dirty="0" smtClean="0"/>
              <a:t> Rev E Ideas</a:t>
            </a:r>
            <a:endParaRPr lang="en-US" dirty="0"/>
          </a:p>
        </p:txBody>
      </p:sp>
      <p:pic>
        <p:nvPicPr>
          <p:cNvPr id="1027" name="Picture 3" descr="C:\Users\wea\Desktop\2017-02-10 Tympan A to BTNRH\IMG_7255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818" b="85156" l="39258" r="56934">
                        <a14:foregroundMark x1="53516" y1="32552" x2="54785" y2="32682"/>
                        <a14:foregroundMark x1="55566" y1="60807" x2="55957" y2="51823"/>
                        <a14:backgroundMark x1="42969" y1="42578" x2="42578" y2="43620"/>
                        <a14:backgroundMark x1="55078" y1="43359" x2="55078" y2="44401"/>
                        <a14:backgroundMark x1="50781" y1="36068" x2="50293" y2="36198"/>
                        <a14:backgroundMark x1="53711" y1="82682" x2="53711" y2="81771"/>
                        <a14:backgroundMark x1="41504" y1="82422" x2="41504" y2="813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975" t="29333" r="42386" b="14849"/>
          <a:stretch/>
        </p:blipFill>
        <p:spPr bwMode="auto">
          <a:xfrm rot="21439059">
            <a:off x="3116404" y="2261615"/>
            <a:ext cx="1583763" cy="3759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wea\Desktop\2017-01-13 Tympan A Daughter Card\IMG_7217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016" b="82129" l="30643" r="68947">
                        <a14:foregroundMark x1="59918" y1="55371" x2="65663" y2="55566"/>
                        <a14:foregroundMark x1="34337" y1="78906" x2="65253" y2="78711"/>
                        <a14:foregroundMark x1="34610" y1="75781" x2="64843" y2="75586"/>
                        <a14:foregroundMark x1="34063" y1="41992" x2="34063" y2="44238"/>
                        <a14:foregroundMark x1="34063" y1="40234" x2="34063" y2="42090"/>
                        <a14:foregroundMark x1="61970" y1="33496" x2="64159" y2="33496"/>
                        <a14:foregroundMark x1="36936" y1="19727" x2="36662" y2="27539"/>
                        <a14:foregroundMark x1="37620" y1="18359" x2="40219" y2="18359"/>
                        <a14:foregroundMark x1="59371" y1="18359" x2="62791" y2="18457"/>
                        <a14:foregroundMark x1="59508" y1="18945" x2="59371" y2="26953"/>
                        <a14:foregroundMark x1="58550" y1="20313" x2="59371" y2="19336"/>
                        <a14:foregroundMark x1="46238" y1="21094" x2="54583" y2="20996"/>
                        <a14:backgroundMark x1="46785" y1="23340" x2="52394" y2="23145"/>
                        <a14:backgroundMark x1="47469" y1="22656" x2="51710" y2="22754"/>
                        <a14:backgroundMark x1="62654" y1="32129" x2="63475" y2="32910"/>
                        <a14:backgroundMark x1="36662" y1="32324" x2="36662" y2="32813"/>
                        <a14:backgroundMark x1="36252" y1="76465" x2="36662" y2="76953"/>
                        <a14:backgroundMark x1="63201" y1="76465" x2="63201" y2="77344"/>
                        <a14:backgroundMark x1="60602" y1="56543" x2="64569" y2="56543"/>
                        <a14:backgroundMark x1="63748" y1="77637" x2="63748" y2="76758"/>
                        <a14:backgroundMark x1="36389" y1="77539" x2="37209" y2="76660"/>
                        <a14:backgroundMark x1="62380" y1="32910" x2="63064" y2="330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535" t="16447" r="32065" b="20231"/>
          <a:stretch/>
        </p:blipFill>
        <p:spPr bwMode="auto">
          <a:xfrm>
            <a:off x="36863" y="2273868"/>
            <a:ext cx="1510422" cy="378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5669280" y="1362074"/>
            <a:ext cx="27414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Li-Ion Battery: (add extra room for wires)</a:t>
            </a:r>
          </a:p>
          <a:p>
            <a:r>
              <a:rPr lang="en-US" sz="1200" dirty="0" err="1" smtClean="0"/>
              <a:t>Adafruit</a:t>
            </a:r>
            <a:r>
              <a:rPr lang="en-US" sz="1200" dirty="0" smtClean="0"/>
              <a:t>: 500 mA-</a:t>
            </a:r>
            <a:r>
              <a:rPr lang="en-US" sz="1200" dirty="0" err="1" smtClean="0"/>
              <a:t>hr</a:t>
            </a:r>
            <a:r>
              <a:rPr lang="en-US" sz="1200" dirty="0" smtClean="0"/>
              <a:t>: 29 x 36 x 4.76 mm</a:t>
            </a:r>
          </a:p>
          <a:p>
            <a:r>
              <a:rPr lang="en-US" sz="1200" dirty="0" err="1" smtClean="0"/>
              <a:t>Sparkfun</a:t>
            </a:r>
            <a:r>
              <a:rPr lang="en-US" sz="1200" dirty="0" smtClean="0"/>
              <a:t>: 400 mA-</a:t>
            </a:r>
            <a:r>
              <a:rPr lang="en-US" sz="1200" dirty="0" err="1" smtClean="0"/>
              <a:t>hr</a:t>
            </a:r>
            <a:r>
              <a:rPr lang="en-US" sz="1200" dirty="0" smtClean="0"/>
              <a:t>: 26.5 x 36.9 x 5 mm</a:t>
            </a:r>
            <a:endParaRPr lang="en-US" sz="1200" dirty="0"/>
          </a:p>
        </p:txBody>
      </p:sp>
      <p:sp>
        <p:nvSpPr>
          <p:cNvPr id="35" name="TextBox 34"/>
          <p:cNvSpPr txBox="1"/>
          <p:nvPr/>
        </p:nvSpPr>
        <p:spPr>
          <a:xfrm>
            <a:off x="5669280" y="2014097"/>
            <a:ext cx="27414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Li-Ion Battery: (add extra room for wires)</a:t>
            </a:r>
          </a:p>
          <a:p>
            <a:r>
              <a:rPr lang="en-US" sz="1200" dirty="0" err="1" smtClean="0"/>
              <a:t>Adafruit</a:t>
            </a:r>
            <a:r>
              <a:rPr lang="en-US" sz="1200" dirty="0" smtClean="0"/>
              <a:t>: 500 mA-</a:t>
            </a:r>
            <a:r>
              <a:rPr lang="en-US" sz="1200" dirty="0" err="1" smtClean="0"/>
              <a:t>hr</a:t>
            </a:r>
            <a:r>
              <a:rPr lang="en-US" sz="1200" dirty="0" smtClean="0"/>
              <a:t>: 1.15 x 1.4 x 0.19”</a:t>
            </a:r>
          </a:p>
          <a:p>
            <a:r>
              <a:rPr lang="en-US" sz="1200" dirty="0" err="1" smtClean="0"/>
              <a:t>Sparkfun</a:t>
            </a:r>
            <a:r>
              <a:rPr lang="en-US" sz="1200" dirty="0" smtClean="0"/>
              <a:t>: 400 mA-</a:t>
            </a:r>
            <a:r>
              <a:rPr lang="en-US" sz="1200" dirty="0" err="1" smtClean="0"/>
              <a:t>hr</a:t>
            </a:r>
            <a:r>
              <a:rPr lang="en-US" sz="1200" dirty="0" smtClean="0"/>
              <a:t>: 1.06 x 1.48 x 0.2”</a:t>
            </a:r>
            <a:endParaRPr lang="en-US" sz="1200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764" y="2244572"/>
            <a:ext cx="1993900" cy="388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3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49" t="21569" r="36470" b="68472"/>
          <a:stretch/>
        </p:blipFill>
        <p:spPr bwMode="auto">
          <a:xfrm>
            <a:off x="6251052" y="3630431"/>
            <a:ext cx="38243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7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23" t="90208" r="30082" b="3919"/>
          <a:stretch/>
        </p:blipFill>
        <p:spPr bwMode="auto">
          <a:xfrm rot="5400000">
            <a:off x="5639966" y="5088063"/>
            <a:ext cx="289022" cy="228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0" t="90208" r="71852" b="5347"/>
          <a:stretch/>
        </p:blipFill>
        <p:spPr bwMode="auto">
          <a:xfrm>
            <a:off x="5453873" y="2973541"/>
            <a:ext cx="233249" cy="172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0" t="90208" r="71852" b="5347"/>
          <a:stretch/>
        </p:blipFill>
        <p:spPr bwMode="auto">
          <a:xfrm>
            <a:off x="6572142" y="2940996"/>
            <a:ext cx="233249" cy="172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7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3" t="34070" r="73875" b="54579"/>
          <a:stretch/>
        </p:blipFill>
        <p:spPr bwMode="auto">
          <a:xfrm>
            <a:off x="4624215" y="3648884"/>
            <a:ext cx="289560" cy="441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0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5" t="79041" r="64268" b="11893"/>
          <a:stretch/>
        </p:blipFill>
        <p:spPr bwMode="auto">
          <a:xfrm>
            <a:off x="4678157" y="4993789"/>
            <a:ext cx="411480" cy="352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95" t="90208" r="14825" b="3919"/>
          <a:stretch/>
        </p:blipFill>
        <p:spPr bwMode="auto">
          <a:xfrm>
            <a:off x="5882983" y="4691413"/>
            <a:ext cx="248846" cy="228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2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95" t="90208" r="14825" b="3919"/>
          <a:stretch/>
        </p:blipFill>
        <p:spPr bwMode="auto">
          <a:xfrm>
            <a:off x="4705990" y="4691413"/>
            <a:ext cx="248846" cy="228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4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61" t="65458" r="37261" b="22616"/>
          <a:stretch/>
        </p:blipFill>
        <p:spPr bwMode="auto">
          <a:xfrm rot="5400000">
            <a:off x="4683914" y="4113852"/>
            <a:ext cx="508000" cy="4638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4726616" y="3377083"/>
            <a:ext cx="1406420" cy="277346"/>
            <a:chOff x="4709534" y="3523133"/>
            <a:chExt cx="1406420" cy="277346"/>
          </a:xfrm>
        </p:grpSpPr>
        <p:pic>
          <p:nvPicPr>
            <p:cNvPr id="66" name="Picture 5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850" t="28017" r="66301" b="64852"/>
            <a:stretch/>
          </p:blipFill>
          <p:spPr bwMode="auto">
            <a:xfrm>
              <a:off x="4709534" y="3523133"/>
              <a:ext cx="335964" cy="277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7" name="Picture 5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850" t="28017" r="66301" b="64852"/>
            <a:stretch/>
          </p:blipFill>
          <p:spPr bwMode="auto">
            <a:xfrm>
              <a:off x="5779990" y="3523133"/>
              <a:ext cx="335964" cy="2773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9" name="Rectangle 18"/>
          <p:cNvSpPr/>
          <p:nvPr/>
        </p:nvSpPr>
        <p:spPr>
          <a:xfrm>
            <a:off x="7712139" y="3501249"/>
            <a:ext cx="1152561" cy="14190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battery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 flipH="1">
            <a:off x="6115954" y="2740962"/>
            <a:ext cx="1579211" cy="838526"/>
            <a:chOff x="7087206" y="3530275"/>
            <a:chExt cx="1579211" cy="838526"/>
          </a:xfrm>
        </p:grpSpPr>
        <p:pic>
          <p:nvPicPr>
            <p:cNvPr id="52" name="Picture 4" descr="C:\Users\wea\Desktop\2017-01-13 Tympan A Daughter Card\IMG_7217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6016" b="82129" l="30643" r="68947">
                          <a14:foregroundMark x1="59918" y1="55371" x2="65663" y2="55566"/>
                          <a14:foregroundMark x1="34337" y1="78906" x2="65253" y2="78711"/>
                          <a14:foregroundMark x1="34610" y1="75781" x2="64843" y2="75586"/>
                          <a14:foregroundMark x1="34063" y1="41992" x2="34063" y2="44238"/>
                          <a14:foregroundMark x1="34063" y1="40234" x2="34063" y2="42090"/>
                          <a14:foregroundMark x1="61970" y1="33496" x2="64159" y2="33496"/>
                          <a14:foregroundMark x1="36936" y1="19727" x2="36662" y2="27539"/>
                          <a14:foregroundMark x1="37620" y1="18359" x2="40219" y2="18359"/>
                          <a14:foregroundMark x1="59371" y1="18359" x2="62791" y2="18457"/>
                          <a14:foregroundMark x1="59508" y1="18945" x2="59371" y2="26953"/>
                          <a14:foregroundMark x1="58550" y1="20313" x2="59371" y2="19336"/>
                          <a14:foregroundMark x1="46238" y1="21094" x2="54583" y2="20996"/>
                          <a14:backgroundMark x1="46785" y1="23340" x2="52394" y2="23145"/>
                          <a14:backgroundMark x1="47469" y1="22656" x2="51710" y2="22754"/>
                          <a14:backgroundMark x1="62654" y1="32129" x2="63475" y2="32910"/>
                          <a14:backgroundMark x1="36662" y1="32324" x2="36662" y2="32813"/>
                          <a14:backgroundMark x1="36252" y1="76465" x2="36662" y2="76953"/>
                          <a14:backgroundMark x1="63201" y1="76465" x2="63201" y2="77344"/>
                          <a14:backgroundMark x1="60602" y1="56543" x2="64569" y2="56543"/>
                          <a14:backgroundMark x1="63748" y1="77637" x2="63748" y2="76758"/>
                          <a14:backgroundMark x1="36389" y1="77539" x2="37209" y2="76660"/>
                          <a14:backgroundMark x1="62380" y1="32910" x2="63064" y2="3300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535" t="16447" r="55846" b="69526"/>
            <a:stretch/>
          </p:blipFill>
          <p:spPr bwMode="auto">
            <a:xfrm>
              <a:off x="7087206" y="3530275"/>
              <a:ext cx="495758" cy="8385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Picture 4" descr="C:\Users\wea\Desktop\2017-01-13 Tympan A Daughter Card\IMG_7217.JPG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6016" b="82129" l="30643" r="68947">
                          <a14:foregroundMark x1="59918" y1="55371" x2="65663" y2="55566"/>
                          <a14:foregroundMark x1="34337" y1="78906" x2="65253" y2="78711"/>
                          <a14:foregroundMark x1="34610" y1="75781" x2="64843" y2="75586"/>
                          <a14:foregroundMark x1="34063" y1="41992" x2="34063" y2="44238"/>
                          <a14:foregroundMark x1="34063" y1="40234" x2="34063" y2="42090"/>
                          <a14:foregroundMark x1="61970" y1="33496" x2="64159" y2="33496"/>
                          <a14:foregroundMark x1="36936" y1="19727" x2="36662" y2="27539"/>
                          <a14:foregroundMark x1="37620" y1="18359" x2="40219" y2="18359"/>
                          <a14:foregroundMark x1="59371" y1="18359" x2="62791" y2="18457"/>
                          <a14:foregroundMark x1="59508" y1="18945" x2="59371" y2="26953"/>
                          <a14:foregroundMark x1="58550" y1="20313" x2="59371" y2="19336"/>
                          <a14:foregroundMark x1="46238" y1="21094" x2="54583" y2="20996"/>
                          <a14:backgroundMark x1="46785" y1="23340" x2="52394" y2="23145"/>
                          <a14:backgroundMark x1="47469" y1="22656" x2="51710" y2="22754"/>
                          <a14:backgroundMark x1="62654" y1="32129" x2="63475" y2="32910"/>
                          <a14:backgroundMark x1="36662" y1="32324" x2="36662" y2="32813"/>
                          <a14:backgroundMark x1="36252" y1="76465" x2="36662" y2="76953"/>
                          <a14:backgroundMark x1="63201" y1="76465" x2="63201" y2="77344"/>
                          <a14:backgroundMark x1="60602" y1="56543" x2="64569" y2="56543"/>
                          <a14:backgroundMark x1="63748" y1="77637" x2="63748" y2="76758"/>
                          <a14:backgroundMark x1="36389" y1="77539" x2="37209" y2="76660"/>
                          <a14:backgroundMark x1="62380" y1="32910" x2="63064" y2="3300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204" t="16447" r="32065" b="70185"/>
            <a:stretch/>
          </p:blipFill>
          <p:spPr bwMode="auto">
            <a:xfrm>
              <a:off x="8165863" y="3569672"/>
              <a:ext cx="500554" cy="799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3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23" t="91669" r="30082" b="3919"/>
          <a:stretch/>
        </p:blipFill>
        <p:spPr bwMode="auto">
          <a:xfrm rot="5400000">
            <a:off x="5009606" y="5116484"/>
            <a:ext cx="289022" cy="1716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6" name="Group 15"/>
          <p:cNvGrpSpPr/>
          <p:nvPr/>
        </p:nvGrpSpPr>
        <p:grpSpPr>
          <a:xfrm>
            <a:off x="5823295" y="3863852"/>
            <a:ext cx="307089" cy="735923"/>
            <a:chOff x="5823295" y="4009902"/>
            <a:chExt cx="307089" cy="735923"/>
          </a:xfrm>
        </p:grpSpPr>
        <p:pic>
          <p:nvPicPr>
            <p:cNvPr id="42" name="Picture 5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470" t="15650" r="36470" b="77289"/>
            <a:stretch/>
          </p:blipFill>
          <p:spPr bwMode="auto">
            <a:xfrm rot="5400000">
              <a:off x="5719360" y="4142354"/>
              <a:ext cx="539542" cy="2746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6" name="Picture 2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451" r="57636" b="-2"/>
            <a:stretch/>
          </p:blipFill>
          <p:spPr bwMode="auto">
            <a:xfrm rot="5400000">
              <a:off x="5949646" y="4565088"/>
              <a:ext cx="196379" cy="1650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4" name="Picture 2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429" t="15451" r="207" b="-2"/>
            <a:stretch/>
          </p:blipFill>
          <p:spPr bwMode="auto">
            <a:xfrm rot="5400000">
              <a:off x="5807653" y="4565088"/>
              <a:ext cx="196379" cy="1650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39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43" t="32199" r="35669" b="37271"/>
          <a:stretch/>
        </p:blipFill>
        <p:spPr bwMode="auto">
          <a:xfrm>
            <a:off x="5176476" y="3374249"/>
            <a:ext cx="546100" cy="118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" name="Picture 4" descr="C:\Users\wea\Desktop\2017-01-13 Tympan A Daughter Card\IMG_7217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016" b="82129" l="30643" r="68947">
                        <a14:foregroundMark x1="59918" y1="55371" x2="65663" y2="55566"/>
                        <a14:foregroundMark x1="34337" y1="78906" x2="65253" y2="78711"/>
                        <a14:foregroundMark x1="34610" y1="75781" x2="64843" y2="75586"/>
                        <a14:foregroundMark x1="34063" y1="41992" x2="34063" y2="44238"/>
                        <a14:foregroundMark x1="34063" y1="40234" x2="34063" y2="42090"/>
                        <a14:foregroundMark x1="61970" y1="33496" x2="64159" y2="33496"/>
                        <a14:foregroundMark x1="36936" y1="19727" x2="36662" y2="27539"/>
                        <a14:foregroundMark x1="37620" y1="18359" x2="40219" y2="18359"/>
                        <a14:foregroundMark x1="59371" y1="18359" x2="62791" y2="18457"/>
                        <a14:foregroundMark x1="59508" y1="18945" x2="59371" y2="26953"/>
                        <a14:foregroundMark x1="58550" y1="20313" x2="59371" y2="19336"/>
                        <a14:foregroundMark x1="46238" y1="21094" x2="54583" y2="20996"/>
                        <a14:backgroundMark x1="46785" y1="23340" x2="52394" y2="23145"/>
                        <a14:backgroundMark x1="47469" y1="22656" x2="51710" y2="22754"/>
                        <a14:backgroundMark x1="62654" y1="32129" x2="63475" y2="32910"/>
                        <a14:backgroundMark x1="36662" y1="32324" x2="36662" y2="32813"/>
                        <a14:backgroundMark x1="36252" y1="76465" x2="36662" y2="76953"/>
                        <a14:backgroundMark x1="63201" y1="76465" x2="63201" y2="77344"/>
                        <a14:backgroundMark x1="60602" y1="56543" x2="64569" y2="56543"/>
                        <a14:backgroundMark x1="63748" y1="77637" x2="63748" y2="76758"/>
                        <a14:backgroundMark x1="36389" y1="77539" x2="37209" y2="76660"/>
                        <a14:backgroundMark x1="62380" y1="32910" x2="63064" y2="330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524" t="30657" r="44928" b="56306"/>
          <a:stretch/>
        </p:blipFill>
        <p:spPr bwMode="auto">
          <a:xfrm>
            <a:off x="6701790" y="3171828"/>
            <a:ext cx="450056" cy="779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154117" y="5471462"/>
            <a:ext cx="520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6701790" y="5471462"/>
            <a:ext cx="520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</a:t>
            </a:r>
            <a:endParaRPr lang="en-US" dirty="0"/>
          </a:p>
        </p:txBody>
      </p:sp>
      <p:pic>
        <p:nvPicPr>
          <p:cNvPr id="45" name="Picture 2" descr="RedBearLab BLE Nano v2 - nRF52832"/>
          <p:cNvPicPr>
            <a:picLocks noChangeAspect="1" noChangeArrowheads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67" t="7511" r="23800" b="8045"/>
          <a:stretch/>
        </p:blipFill>
        <p:spPr bwMode="auto">
          <a:xfrm rot="10800000">
            <a:off x="6920265" y="4587844"/>
            <a:ext cx="463162" cy="75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ounded Rectangle 10"/>
          <p:cNvSpPr/>
          <p:nvPr/>
        </p:nvSpPr>
        <p:spPr>
          <a:xfrm>
            <a:off x="4708715" y="4967320"/>
            <a:ext cx="1675718" cy="4430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4514619" y="3360069"/>
            <a:ext cx="1869814" cy="1279871"/>
            <a:chOff x="4514619" y="3501249"/>
            <a:chExt cx="1869814" cy="1279871"/>
          </a:xfrm>
        </p:grpSpPr>
        <p:grpSp>
          <p:nvGrpSpPr>
            <p:cNvPr id="7" name="Group 6"/>
            <p:cNvGrpSpPr/>
            <p:nvPr/>
          </p:nvGrpSpPr>
          <p:grpSpPr>
            <a:xfrm>
              <a:off x="4514619" y="3501249"/>
              <a:ext cx="1869814" cy="322857"/>
              <a:chOff x="4502150" y="3501249"/>
              <a:chExt cx="1869814" cy="322857"/>
            </a:xfrm>
          </p:grpSpPr>
          <p:sp>
            <p:nvSpPr>
              <p:cNvPr id="6" name="Rounded Rectangle 5"/>
              <p:cNvSpPr/>
              <p:nvPr/>
            </p:nvSpPr>
            <p:spPr>
              <a:xfrm>
                <a:off x="4502150" y="3501249"/>
                <a:ext cx="587487" cy="32285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ounded Rectangle 55"/>
              <p:cNvSpPr/>
              <p:nvPr/>
            </p:nvSpPr>
            <p:spPr>
              <a:xfrm>
                <a:off x="5784477" y="3501249"/>
                <a:ext cx="587487" cy="32285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4514619" y="3630431"/>
              <a:ext cx="1869814" cy="1150689"/>
              <a:chOff x="4514619" y="3794934"/>
              <a:chExt cx="1869814" cy="986186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4514619" y="3794934"/>
                <a:ext cx="423295" cy="98618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ounded Rectangle 84"/>
              <p:cNvSpPr/>
              <p:nvPr/>
            </p:nvSpPr>
            <p:spPr>
              <a:xfrm>
                <a:off x="5961138" y="3794934"/>
                <a:ext cx="423295" cy="986186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6" name="Rounded Rectangle 85"/>
          <p:cNvSpPr/>
          <p:nvPr/>
        </p:nvSpPr>
        <p:spPr>
          <a:xfrm>
            <a:off x="7241955" y="2704826"/>
            <a:ext cx="1656764" cy="2626662"/>
          </a:xfrm>
          <a:prstGeom prst="roundRect">
            <a:avLst>
              <a:gd name="adj" fmla="val 13064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ounded Rectangle 87"/>
          <p:cNvSpPr/>
          <p:nvPr/>
        </p:nvSpPr>
        <p:spPr>
          <a:xfrm>
            <a:off x="7135430" y="3361275"/>
            <a:ext cx="587487" cy="3228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ounded Rectangle 88"/>
          <p:cNvSpPr/>
          <p:nvPr/>
        </p:nvSpPr>
        <p:spPr>
          <a:xfrm>
            <a:off x="8417757" y="3361275"/>
            <a:ext cx="587487" cy="3228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ounded Rectangle 89"/>
          <p:cNvSpPr/>
          <p:nvPr/>
        </p:nvSpPr>
        <p:spPr>
          <a:xfrm>
            <a:off x="7232478" y="4827346"/>
            <a:ext cx="1675718" cy="5041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/>
          <p:cNvSpPr/>
          <p:nvPr/>
        </p:nvSpPr>
        <p:spPr>
          <a:xfrm>
            <a:off x="7135430" y="3654960"/>
            <a:ext cx="423295" cy="986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/>
          <p:cNvSpPr/>
          <p:nvPr/>
        </p:nvSpPr>
        <p:spPr>
          <a:xfrm>
            <a:off x="8581949" y="3654960"/>
            <a:ext cx="423295" cy="986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61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RedBearLab BLE Nano v2 - nRF5283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67" t="7511" r="23800" b="8045"/>
          <a:stretch/>
        </p:blipFill>
        <p:spPr bwMode="auto">
          <a:xfrm>
            <a:off x="2444750" y="4368800"/>
            <a:ext cx="463162" cy="75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849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-6175"/>
            <a:ext cx="8001000" cy="1143000"/>
          </a:xfrm>
        </p:spPr>
        <p:txBody>
          <a:bodyPr/>
          <a:lstStyle/>
          <a:p>
            <a:r>
              <a:rPr lang="en-US" dirty="0" smtClean="0"/>
              <a:t>Hardware Specs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68133" y="1016000"/>
            <a:ext cx="5342467" cy="5571067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 smtClean="0"/>
              <a:t>Processor</a:t>
            </a:r>
          </a:p>
          <a:p>
            <a:pPr lvl="1"/>
            <a:r>
              <a:rPr lang="en-US" dirty="0" smtClean="0"/>
              <a:t>NXP MK66F (ARM Cortex M4F Core)</a:t>
            </a:r>
          </a:p>
          <a:p>
            <a:pPr lvl="1"/>
            <a:r>
              <a:rPr lang="en-US" dirty="0" smtClean="0"/>
              <a:t>180 MHz with Floating-Point Unit</a:t>
            </a:r>
          </a:p>
          <a:p>
            <a:r>
              <a:rPr lang="en-US" b="1" dirty="0" smtClean="0"/>
              <a:t>Analog-Digital</a:t>
            </a:r>
          </a:p>
          <a:p>
            <a:pPr lvl="1"/>
            <a:r>
              <a:rPr lang="en-US" dirty="0" smtClean="0"/>
              <a:t>Texas Instruments TLV320AIC3106, stereo ADC and DAC</a:t>
            </a:r>
          </a:p>
          <a:p>
            <a:pPr lvl="1"/>
            <a:r>
              <a:rPr lang="en-US" dirty="0" smtClean="0"/>
              <a:t>32/24/20/16-bit configurable (93 dB SNR)</a:t>
            </a:r>
          </a:p>
          <a:p>
            <a:pPr lvl="1"/>
            <a:r>
              <a:rPr lang="en-US" dirty="0" smtClean="0"/>
              <a:t>Low-noise, software-controllable gain on inputs</a:t>
            </a:r>
          </a:p>
          <a:p>
            <a:pPr lvl="1"/>
            <a:r>
              <a:rPr lang="en-US" dirty="0" smtClean="0"/>
              <a:t>Software-controllable microphone bias</a:t>
            </a:r>
          </a:p>
          <a:p>
            <a:pPr lvl="1"/>
            <a:r>
              <a:rPr lang="en-US" dirty="0" smtClean="0"/>
              <a:t>Software-controllable headphone amplifier</a:t>
            </a:r>
          </a:p>
          <a:p>
            <a:r>
              <a:rPr lang="en-US" b="1" dirty="0" smtClean="0"/>
              <a:t>Data Interfaces</a:t>
            </a:r>
          </a:p>
          <a:p>
            <a:pPr lvl="1"/>
            <a:r>
              <a:rPr lang="en-US" dirty="0" smtClean="0"/>
              <a:t>USB Serial, USB Audio, USB HID</a:t>
            </a:r>
          </a:p>
          <a:p>
            <a:pPr lvl="1"/>
            <a:r>
              <a:rPr lang="en-US" dirty="0" smtClean="0"/>
              <a:t>Bluetooth Classic</a:t>
            </a:r>
          </a:p>
          <a:p>
            <a:pPr lvl="1"/>
            <a:r>
              <a:rPr lang="en-US" dirty="0" smtClean="0"/>
              <a:t>SD Card</a:t>
            </a:r>
          </a:p>
          <a:p>
            <a:pPr lvl="1"/>
            <a:r>
              <a:rPr lang="en-US" dirty="0" smtClean="0"/>
              <a:t>Digital microphone port</a:t>
            </a:r>
          </a:p>
          <a:p>
            <a:r>
              <a:rPr lang="en-US" b="1" dirty="0" smtClean="0"/>
              <a:t>Power</a:t>
            </a:r>
          </a:p>
          <a:p>
            <a:pPr lvl="1"/>
            <a:r>
              <a:rPr lang="en-US" dirty="0" smtClean="0"/>
              <a:t>Draws about 100 mA @ 3.7V.</a:t>
            </a:r>
          </a:p>
          <a:p>
            <a:pPr lvl="1"/>
            <a:r>
              <a:rPr lang="en-US" dirty="0" smtClean="0"/>
              <a:t>Power from USB</a:t>
            </a:r>
            <a:r>
              <a:rPr lang="en-US" dirty="0"/>
              <a:t> </a:t>
            </a:r>
            <a:r>
              <a:rPr lang="en-US" dirty="0" smtClean="0"/>
              <a:t>or Li-Po Battery</a:t>
            </a:r>
          </a:p>
          <a:p>
            <a:pPr lvl="1"/>
            <a:r>
              <a:rPr lang="en-US" dirty="0" smtClean="0"/>
              <a:t>On-board recharging from USB (with indicators)</a:t>
            </a:r>
          </a:p>
          <a:p>
            <a:r>
              <a:rPr lang="en-US" b="1" dirty="0" smtClean="0"/>
              <a:t>Programming</a:t>
            </a:r>
          </a:p>
          <a:p>
            <a:pPr lvl="1"/>
            <a:r>
              <a:rPr lang="en-US" dirty="0" smtClean="0"/>
              <a:t>Reprogram via USB.  Program in C/C++.</a:t>
            </a:r>
          </a:p>
          <a:p>
            <a:pPr lvl="1"/>
            <a:r>
              <a:rPr lang="en-US" dirty="0" smtClean="0"/>
              <a:t>Free, open-source toolchain</a:t>
            </a:r>
          </a:p>
          <a:p>
            <a:r>
              <a:rPr lang="en-US" b="1" dirty="0" smtClean="0"/>
              <a:t>User Interaction</a:t>
            </a:r>
          </a:p>
          <a:p>
            <a:pPr lvl="1"/>
            <a:r>
              <a:rPr lang="en-US" dirty="0" smtClean="0"/>
              <a:t>Potentiometer, LEDs, Bluetooth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123" name="Picture 3" descr="C:\Users\wea\Desktop\2017-02-10 Tympan A to BTNRH\IMG_7303-0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71" r="11211"/>
          <a:stretch/>
        </p:blipFill>
        <p:spPr bwMode="auto">
          <a:xfrm>
            <a:off x="508000" y="1016000"/>
            <a:ext cx="2594742" cy="5561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5027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328</Words>
  <Application>Microsoft Office PowerPoint</Application>
  <PresentationFormat>On-screen Show (4:3)</PresentationFormat>
  <Paragraphs>67</Paragraphs>
  <Slides>6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Tympan Rev A/C Hardware</vt:lpstr>
      <vt:lpstr>Tympan Rev E, Goals</vt:lpstr>
      <vt:lpstr>Tympan Rev E Ideas</vt:lpstr>
      <vt:lpstr>Tympan Rev E Ideas</vt:lpstr>
      <vt:lpstr>PowerPoint Presentation</vt:lpstr>
      <vt:lpstr>Hardware Specs</vt:lpstr>
    </vt:vector>
  </TitlesOfParts>
  <Company>Creare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Chip Audette</dc:creator>
  <cp:lastModifiedBy>Chip Audette</cp:lastModifiedBy>
  <cp:revision>16</cp:revision>
  <dcterms:created xsi:type="dcterms:W3CDTF">2017-02-10T19:27:25Z</dcterms:created>
  <dcterms:modified xsi:type="dcterms:W3CDTF">2018-01-17T18:20:52Z</dcterms:modified>
</cp:coreProperties>
</file>

<file path=docProps/thumbnail.jpeg>
</file>